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21404847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21404847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521404847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214048479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214048479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5214048479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214048479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214048479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5214048479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214048479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214048479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5214048479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214048479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214048479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5214048479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214048479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214048479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5214048479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214048479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214048479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5214048479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EMNFZnDt75c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I3AjFl4Lsa4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Kodner Lab at WWU has observed patches of pink snow in the spring and summer.</a:t>
            </a:r>
            <a:endParaRPr/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Watermelon Snow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by Bryant Olson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350" y="1690825"/>
            <a:ext cx="6672625" cy="50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Dispersal Hypothesis 1: Just keep swimming…</a:t>
            </a:r>
            <a:endParaRPr/>
          </a:p>
        </p:txBody>
      </p:sp>
      <p:pic>
        <p:nvPicPr>
          <p:cNvPr descr="laural snow slope.jpg" id="162" name="Google Shape;16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8"/>
            <a:ext cx="3503878" cy="261764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/>
          <p:nvPr/>
        </p:nvSpPr>
        <p:spPr>
          <a:xfrm>
            <a:off x="4018355" y="2338585"/>
            <a:ext cx="2297320" cy="207422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7-10-21 at 9.27.37 AM.png" id="164" name="Google Shape;16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7942" y="2872969"/>
            <a:ext cx="1152358" cy="110532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 rot="8089815">
            <a:off x="5900871" y="3019741"/>
            <a:ext cx="1267352" cy="126735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rgbClr val="662418"/>
            </a:solidFill>
            <a:prstDash val="solid"/>
            <a:miter lim="800000"/>
            <a:headEnd len="lg" w="lg" type="stealth"/>
            <a:tailEnd len="lg" w="lg" type="stealth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2"/>
          <p:cNvSpPr/>
          <p:nvPr/>
        </p:nvSpPr>
        <p:spPr>
          <a:xfrm flipH="1" rot="2710185">
            <a:off x="5900871" y="2485042"/>
            <a:ext cx="1267352" cy="126735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rgbClr val="662418"/>
            </a:solidFill>
            <a:prstDash val="solid"/>
            <a:miter lim="800000"/>
            <a:headEnd len="lg" w="lg" type="stealth"/>
            <a:tailEnd len="lg" w="lg" type="stealth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p22"/>
          <p:cNvGrpSpPr/>
          <p:nvPr/>
        </p:nvGrpSpPr>
        <p:grpSpPr>
          <a:xfrm>
            <a:off x="838200" y="5941928"/>
            <a:ext cx="1257300" cy="763671"/>
            <a:chOff x="152400" y="5906503"/>
            <a:chExt cx="1447800" cy="763671"/>
          </a:xfrm>
        </p:grpSpPr>
        <p:sp>
          <p:nvSpPr>
            <p:cNvPr id="168" name="Google Shape;168;p22"/>
            <p:cNvSpPr/>
            <p:nvPr/>
          </p:nvSpPr>
          <p:spPr>
            <a:xfrm>
              <a:off x="152400" y="6009774"/>
              <a:ext cx="1447800" cy="660400"/>
            </a:xfrm>
            <a:prstGeom prst="rect">
              <a:avLst/>
            </a:prstGeom>
            <a:solidFill>
              <a:srgbClr val="DCE6F2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152400" y="5906503"/>
              <a:ext cx="1447800" cy="88900"/>
            </a:xfrm>
            <a:prstGeom prst="rect">
              <a:avLst/>
            </a:prstGeom>
            <a:solidFill>
              <a:srgbClr val="FF0080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22"/>
          <p:cNvSpPr/>
          <p:nvPr/>
        </p:nvSpPr>
        <p:spPr>
          <a:xfrm>
            <a:off x="1002620" y="5549022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</a:t>
            </a:r>
            <a:endParaRPr/>
          </a:p>
        </p:txBody>
      </p:sp>
      <p:grpSp>
        <p:nvGrpSpPr>
          <p:cNvPr id="171" name="Google Shape;171;p22"/>
          <p:cNvGrpSpPr/>
          <p:nvPr/>
        </p:nvGrpSpPr>
        <p:grpSpPr>
          <a:xfrm>
            <a:off x="2255229" y="5181599"/>
            <a:ext cx="1358900" cy="1524000"/>
            <a:chOff x="2654300" y="5092700"/>
            <a:chExt cx="1447800" cy="1524000"/>
          </a:xfrm>
        </p:grpSpPr>
        <p:grpSp>
          <p:nvGrpSpPr>
            <p:cNvPr id="172" name="Google Shape;172;p22"/>
            <p:cNvGrpSpPr/>
            <p:nvPr/>
          </p:nvGrpSpPr>
          <p:grpSpPr>
            <a:xfrm>
              <a:off x="2654300" y="5092700"/>
              <a:ext cx="1447800" cy="1524000"/>
              <a:chOff x="685800" y="5092700"/>
              <a:chExt cx="1447800" cy="1524000"/>
            </a:xfrm>
          </p:grpSpPr>
          <p:sp>
            <p:nvSpPr>
              <p:cNvPr id="173" name="Google Shape;173;p22"/>
              <p:cNvSpPr/>
              <p:nvPr/>
            </p:nvSpPr>
            <p:spPr>
              <a:xfrm>
                <a:off x="685800" y="5956300"/>
                <a:ext cx="1447800" cy="660400"/>
              </a:xfrm>
              <a:prstGeom prst="rect">
                <a:avLst/>
              </a:prstGeom>
              <a:solidFill>
                <a:srgbClr val="DCE6F2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22"/>
              <p:cNvSpPr/>
              <p:nvPr/>
            </p:nvSpPr>
            <p:spPr>
              <a:xfrm>
                <a:off x="685800" y="5664200"/>
                <a:ext cx="1447800" cy="2921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2"/>
              <p:cNvSpPr/>
              <p:nvPr/>
            </p:nvSpPr>
            <p:spPr>
              <a:xfrm>
                <a:off x="685800" y="5486400"/>
                <a:ext cx="1447800" cy="177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2"/>
              <p:cNvSpPr/>
              <p:nvPr/>
            </p:nvSpPr>
            <p:spPr>
              <a:xfrm>
                <a:off x="685800" y="5092700"/>
                <a:ext cx="1447800" cy="3937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7" name="Google Shape;177;p22"/>
            <p:cNvSpPr/>
            <p:nvPr/>
          </p:nvSpPr>
          <p:spPr>
            <a:xfrm>
              <a:off x="2654300" y="5867400"/>
              <a:ext cx="1447800" cy="88900"/>
            </a:xfrm>
            <a:prstGeom prst="rect">
              <a:avLst/>
            </a:prstGeom>
            <a:solidFill>
              <a:srgbClr val="BC6C87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22"/>
          <p:cNvSpPr/>
          <p:nvPr/>
        </p:nvSpPr>
        <p:spPr>
          <a:xfrm>
            <a:off x="2399926" y="4814525"/>
            <a:ext cx="125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fall/winter</a:t>
            </a:r>
            <a:endParaRPr/>
          </a:p>
        </p:txBody>
      </p:sp>
      <p:grpSp>
        <p:nvGrpSpPr>
          <p:cNvPr id="179" name="Google Shape;179;p22"/>
          <p:cNvGrpSpPr/>
          <p:nvPr/>
        </p:nvGrpSpPr>
        <p:grpSpPr>
          <a:xfrm>
            <a:off x="3758817" y="5194299"/>
            <a:ext cx="1342855" cy="1524000"/>
            <a:chOff x="4518195" y="5092700"/>
            <a:chExt cx="1466513" cy="1524000"/>
          </a:xfrm>
        </p:grpSpPr>
        <p:grpSp>
          <p:nvGrpSpPr>
            <p:cNvPr id="180" name="Google Shape;180;p22"/>
            <p:cNvGrpSpPr/>
            <p:nvPr/>
          </p:nvGrpSpPr>
          <p:grpSpPr>
            <a:xfrm>
              <a:off x="4533900" y="5092700"/>
              <a:ext cx="1447800" cy="1524000"/>
              <a:chOff x="685800" y="5092700"/>
              <a:chExt cx="1447800" cy="1524000"/>
            </a:xfrm>
          </p:grpSpPr>
          <p:sp>
            <p:nvSpPr>
              <p:cNvPr id="181" name="Google Shape;181;p22"/>
              <p:cNvSpPr/>
              <p:nvPr/>
            </p:nvSpPr>
            <p:spPr>
              <a:xfrm>
                <a:off x="685800" y="5956300"/>
                <a:ext cx="1447800" cy="660400"/>
              </a:xfrm>
              <a:prstGeom prst="rect">
                <a:avLst/>
              </a:prstGeom>
              <a:solidFill>
                <a:srgbClr val="D8E2F3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2"/>
              <p:cNvSpPr/>
              <p:nvPr/>
            </p:nvSpPr>
            <p:spPr>
              <a:xfrm>
                <a:off x="685800" y="5664200"/>
                <a:ext cx="1447800" cy="292100"/>
              </a:xfrm>
              <a:prstGeom prst="rect">
                <a:avLst/>
              </a:prstGeom>
              <a:solidFill>
                <a:srgbClr val="D8E2F3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2"/>
              <p:cNvSpPr/>
              <p:nvPr/>
            </p:nvSpPr>
            <p:spPr>
              <a:xfrm>
                <a:off x="685800" y="5486400"/>
                <a:ext cx="1447800" cy="177800"/>
              </a:xfrm>
              <a:prstGeom prst="rect">
                <a:avLst/>
              </a:prstGeom>
              <a:solidFill>
                <a:srgbClr val="D8E2F3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2"/>
              <p:cNvSpPr/>
              <p:nvPr/>
            </p:nvSpPr>
            <p:spPr>
              <a:xfrm>
                <a:off x="685800" y="5092700"/>
                <a:ext cx="1447800" cy="393700"/>
              </a:xfrm>
              <a:prstGeom prst="rect">
                <a:avLst/>
              </a:prstGeom>
              <a:solidFill>
                <a:srgbClr val="D8E2F3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" name="Google Shape;185;p22"/>
            <p:cNvGrpSpPr/>
            <p:nvPr/>
          </p:nvGrpSpPr>
          <p:grpSpPr>
            <a:xfrm>
              <a:off x="4518195" y="5833645"/>
              <a:ext cx="1466513" cy="188829"/>
              <a:chOff x="4518195" y="5833645"/>
              <a:chExt cx="1466513" cy="188829"/>
            </a:xfrm>
          </p:grpSpPr>
          <p:sp>
            <p:nvSpPr>
              <p:cNvPr id="186" name="Google Shape;186;p22"/>
              <p:cNvSpPr/>
              <p:nvPr/>
            </p:nvSpPr>
            <p:spPr>
              <a:xfrm>
                <a:off x="5248445" y="5842000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2"/>
              <p:cNvSpPr/>
              <p:nvPr/>
            </p:nvSpPr>
            <p:spPr>
              <a:xfrm>
                <a:off x="5399171" y="5865729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2"/>
              <p:cNvSpPr/>
              <p:nvPr/>
            </p:nvSpPr>
            <p:spPr>
              <a:xfrm>
                <a:off x="5569284" y="5833645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2"/>
              <p:cNvSpPr/>
              <p:nvPr/>
            </p:nvSpPr>
            <p:spPr>
              <a:xfrm>
                <a:off x="5737392" y="5871745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2"/>
              <p:cNvSpPr/>
              <p:nvPr/>
            </p:nvSpPr>
            <p:spPr>
              <a:xfrm>
                <a:off x="5861050" y="5846345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2"/>
              <p:cNvSpPr/>
              <p:nvPr/>
            </p:nvSpPr>
            <p:spPr>
              <a:xfrm>
                <a:off x="4518195" y="5856037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22"/>
              <p:cNvSpPr/>
              <p:nvPr/>
            </p:nvSpPr>
            <p:spPr>
              <a:xfrm>
                <a:off x="4657895" y="5836987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2"/>
              <p:cNvSpPr/>
              <p:nvPr/>
            </p:nvSpPr>
            <p:spPr>
              <a:xfrm>
                <a:off x="4794587" y="5898816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22"/>
              <p:cNvSpPr/>
              <p:nvPr/>
            </p:nvSpPr>
            <p:spPr>
              <a:xfrm>
                <a:off x="4962695" y="5886116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22"/>
              <p:cNvSpPr/>
              <p:nvPr/>
            </p:nvSpPr>
            <p:spPr>
              <a:xfrm>
                <a:off x="5086687" y="5836987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6" name="Google Shape;196;p22"/>
          <p:cNvSpPr/>
          <p:nvPr/>
        </p:nvSpPr>
        <p:spPr>
          <a:xfrm>
            <a:off x="3638796" y="4810604"/>
            <a:ext cx="16139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spring/summer</a:t>
            </a:r>
            <a:endParaRPr/>
          </a:p>
        </p:txBody>
      </p:sp>
      <p:grpSp>
        <p:nvGrpSpPr>
          <p:cNvPr id="197" name="Google Shape;197;p22"/>
          <p:cNvGrpSpPr/>
          <p:nvPr/>
        </p:nvGrpSpPr>
        <p:grpSpPr>
          <a:xfrm>
            <a:off x="5244190" y="5087184"/>
            <a:ext cx="1342855" cy="1618415"/>
            <a:chOff x="6210300" y="5009314"/>
            <a:chExt cx="1466513" cy="1618415"/>
          </a:xfrm>
        </p:grpSpPr>
        <p:grpSp>
          <p:nvGrpSpPr>
            <p:cNvPr id="198" name="Google Shape;198;p22"/>
            <p:cNvGrpSpPr/>
            <p:nvPr/>
          </p:nvGrpSpPr>
          <p:grpSpPr>
            <a:xfrm>
              <a:off x="6210300" y="5103729"/>
              <a:ext cx="1447800" cy="1524000"/>
              <a:chOff x="685800" y="5092700"/>
              <a:chExt cx="1447800" cy="1524000"/>
            </a:xfrm>
          </p:grpSpPr>
          <p:sp>
            <p:nvSpPr>
              <p:cNvPr id="199" name="Google Shape;199;p22"/>
              <p:cNvSpPr/>
              <p:nvPr/>
            </p:nvSpPr>
            <p:spPr>
              <a:xfrm>
                <a:off x="685800" y="5956300"/>
                <a:ext cx="1447800" cy="660400"/>
              </a:xfrm>
              <a:prstGeom prst="rect">
                <a:avLst/>
              </a:prstGeom>
              <a:solidFill>
                <a:srgbClr val="D8E2F3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2"/>
              <p:cNvSpPr/>
              <p:nvPr/>
            </p:nvSpPr>
            <p:spPr>
              <a:xfrm>
                <a:off x="685800" y="5664200"/>
                <a:ext cx="1447800" cy="292100"/>
              </a:xfrm>
              <a:prstGeom prst="rect">
                <a:avLst/>
              </a:prstGeom>
              <a:solidFill>
                <a:srgbClr val="D8E2F3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22"/>
              <p:cNvSpPr/>
              <p:nvPr/>
            </p:nvSpPr>
            <p:spPr>
              <a:xfrm>
                <a:off x="685800" y="5486400"/>
                <a:ext cx="1447800" cy="177800"/>
              </a:xfrm>
              <a:prstGeom prst="rect">
                <a:avLst/>
              </a:prstGeom>
              <a:solidFill>
                <a:srgbClr val="D8E2F3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22"/>
              <p:cNvSpPr/>
              <p:nvPr/>
            </p:nvSpPr>
            <p:spPr>
              <a:xfrm>
                <a:off x="685800" y="5092700"/>
                <a:ext cx="1447800" cy="393700"/>
              </a:xfrm>
              <a:prstGeom prst="rect">
                <a:avLst/>
              </a:prstGeom>
              <a:solidFill>
                <a:srgbClr val="D8E2F3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22"/>
            <p:cNvGrpSpPr/>
            <p:nvPr/>
          </p:nvGrpSpPr>
          <p:grpSpPr>
            <a:xfrm>
              <a:off x="6210300" y="5009314"/>
              <a:ext cx="1466513" cy="188829"/>
              <a:chOff x="4518195" y="5833645"/>
              <a:chExt cx="1466513" cy="188829"/>
            </a:xfrm>
          </p:grpSpPr>
          <p:sp>
            <p:nvSpPr>
              <p:cNvPr id="204" name="Google Shape;204;p22"/>
              <p:cNvSpPr/>
              <p:nvPr/>
            </p:nvSpPr>
            <p:spPr>
              <a:xfrm>
                <a:off x="5248445" y="5842000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22"/>
              <p:cNvSpPr/>
              <p:nvPr/>
            </p:nvSpPr>
            <p:spPr>
              <a:xfrm>
                <a:off x="5399171" y="5865729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22"/>
              <p:cNvSpPr/>
              <p:nvPr/>
            </p:nvSpPr>
            <p:spPr>
              <a:xfrm>
                <a:off x="5569284" y="5833645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2"/>
              <p:cNvSpPr/>
              <p:nvPr/>
            </p:nvSpPr>
            <p:spPr>
              <a:xfrm>
                <a:off x="5737392" y="5871745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2"/>
              <p:cNvSpPr/>
              <p:nvPr/>
            </p:nvSpPr>
            <p:spPr>
              <a:xfrm>
                <a:off x="5861050" y="5846345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22"/>
              <p:cNvSpPr/>
              <p:nvPr/>
            </p:nvSpPr>
            <p:spPr>
              <a:xfrm>
                <a:off x="4518195" y="5856037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2"/>
              <p:cNvSpPr/>
              <p:nvPr/>
            </p:nvSpPr>
            <p:spPr>
              <a:xfrm>
                <a:off x="4657895" y="5836987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22"/>
              <p:cNvSpPr/>
              <p:nvPr/>
            </p:nvSpPr>
            <p:spPr>
              <a:xfrm>
                <a:off x="4794587" y="5898816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22"/>
              <p:cNvSpPr/>
              <p:nvPr/>
            </p:nvSpPr>
            <p:spPr>
              <a:xfrm>
                <a:off x="4962695" y="5886116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2"/>
              <p:cNvSpPr/>
              <p:nvPr/>
            </p:nvSpPr>
            <p:spPr>
              <a:xfrm>
                <a:off x="5086687" y="5836987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4" name="Google Shape;214;p22"/>
          <p:cNvGrpSpPr/>
          <p:nvPr/>
        </p:nvGrpSpPr>
        <p:grpSpPr>
          <a:xfrm>
            <a:off x="6716582" y="5201484"/>
            <a:ext cx="1342855" cy="1524000"/>
            <a:chOff x="685800" y="5092700"/>
            <a:chExt cx="1447800" cy="1524000"/>
          </a:xfrm>
        </p:grpSpPr>
        <p:sp>
          <p:nvSpPr>
            <p:cNvPr id="215" name="Google Shape;215;p22"/>
            <p:cNvSpPr/>
            <p:nvPr/>
          </p:nvSpPr>
          <p:spPr>
            <a:xfrm>
              <a:off x="685800" y="5956300"/>
              <a:ext cx="1447800" cy="660400"/>
            </a:xfrm>
            <a:prstGeom prst="rect">
              <a:avLst/>
            </a:prstGeom>
            <a:solidFill>
              <a:srgbClr val="D8E2F3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685800" y="5664200"/>
              <a:ext cx="1447800" cy="292100"/>
            </a:xfrm>
            <a:prstGeom prst="rect">
              <a:avLst/>
            </a:prstGeom>
            <a:solidFill>
              <a:srgbClr val="D8E2F3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685800" y="5486400"/>
              <a:ext cx="1447800" cy="177800"/>
            </a:xfrm>
            <a:prstGeom prst="rect">
              <a:avLst/>
            </a:prstGeom>
            <a:solidFill>
              <a:srgbClr val="D8E2F3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685800" y="5092700"/>
              <a:ext cx="1447800" cy="393700"/>
            </a:xfrm>
            <a:prstGeom prst="rect">
              <a:avLst/>
            </a:prstGeom>
            <a:solidFill>
              <a:srgbClr val="D8E2F3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22"/>
          <p:cNvGrpSpPr/>
          <p:nvPr/>
        </p:nvGrpSpPr>
        <p:grpSpPr>
          <a:xfrm>
            <a:off x="6727302" y="5072815"/>
            <a:ext cx="1361906" cy="188829"/>
            <a:chOff x="4518195" y="5833645"/>
            <a:chExt cx="1466513" cy="188829"/>
          </a:xfrm>
        </p:grpSpPr>
        <p:sp>
          <p:nvSpPr>
            <p:cNvPr id="220" name="Google Shape;220;p22"/>
            <p:cNvSpPr/>
            <p:nvPr/>
          </p:nvSpPr>
          <p:spPr>
            <a:xfrm>
              <a:off x="5248445" y="5842000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5399171" y="5865729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5569284" y="5833645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737392" y="5871745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61050" y="5846345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4518195" y="5856037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4657895" y="5836987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4794587" y="5898816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4962695" y="5886116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5086687" y="5836987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22"/>
          <p:cNvGrpSpPr/>
          <p:nvPr/>
        </p:nvGrpSpPr>
        <p:grpSpPr>
          <a:xfrm>
            <a:off x="6749074" y="5169365"/>
            <a:ext cx="1361906" cy="188829"/>
            <a:chOff x="4518195" y="5833645"/>
            <a:chExt cx="1466513" cy="188829"/>
          </a:xfrm>
        </p:grpSpPr>
        <p:sp>
          <p:nvSpPr>
            <p:cNvPr id="231" name="Google Shape;231;p22"/>
            <p:cNvSpPr/>
            <p:nvPr/>
          </p:nvSpPr>
          <p:spPr>
            <a:xfrm>
              <a:off x="5248445" y="5842000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5399171" y="5865729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5569284" y="5833645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5737392" y="5871745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5861050" y="5846345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4518195" y="5856037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4657895" y="5836987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4794587" y="5898816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4962695" y="5886116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2"/>
            <p:cNvSpPr/>
            <p:nvPr/>
          </p:nvSpPr>
          <p:spPr>
            <a:xfrm>
              <a:off x="5086687" y="5836987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22"/>
          <p:cNvGrpSpPr/>
          <p:nvPr/>
        </p:nvGrpSpPr>
        <p:grpSpPr>
          <a:xfrm>
            <a:off x="8187574" y="5191757"/>
            <a:ext cx="1342855" cy="1524000"/>
            <a:chOff x="685800" y="5092700"/>
            <a:chExt cx="1447800" cy="1524000"/>
          </a:xfrm>
        </p:grpSpPr>
        <p:sp>
          <p:nvSpPr>
            <p:cNvPr id="242" name="Google Shape;242;p22"/>
            <p:cNvSpPr/>
            <p:nvPr/>
          </p:nvSpPr>
          <p:spPr>
            <a:xfrm>
              <a:off x="685800" y="5956300"/>
              <a:ext cx="1447800" cy="660400"/>
            </a:xfrm>
            <a:prstGeom prst="rect">
              <a:avLst/>
            </a:prstGeom>
            <a:solidFill>
              <a:srgbClr val="D8E2F3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2"/>
            <p:cNvSpPr/>
            <p:nvPr/>
          </p:nvSpPr>
          <p:spPr>
            <a:xfrm>
              <a:off x="685800" y="5664200"/>
              <a:ext cx="1447800" cy="292100"/>
            </a:xfrm>
            <a:prstGeom prst="rect">
              <a:avLst/>
            </a:prstGeom>
            <a:solidFill>
              <a:srgbClr val="D8E2F3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2"/>
            <p:cNvSpPr/>
            <p:nvPr/>
          </p:nvSpPr>
          <p:spPr>
            <a:xfrm>
              <a:off x="685800" y="5486400"/>
              <a:ext cx="1447800" cy="177800"/>
            </a:xfrm>
            <a:prstGeom prst="rect">
              <a:avLst/>
            </a:prstGeom>
            <a:solidFill>
              <a:srgbClr val="D8E2F3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2"/>
            <p:cNvSpPr/>
            <p:nvPr/>
          </p:nvSpPr>
          <p:spPr>
            <a:xfrm>
              <a:off x="685800" y="5092700"/>
              <a:ext cx="1447800" cy="393700"/>
            </a:xfrm>
            <a:prstGeom prst="rect">
              <a:avLst/>
            </a:prstGeom>
            <a:solidFill>
              <a:srgbClr val="D8E2F3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22"/>
          <p:cNvGrpSpPr/>
          <p:nvPr/>
        </p:nvGrpSpPr>
        <p:grpSpPr>
          <a:xfrm>
            <a:off x="8198294" y="5063088"/>
            <a:ext cx="1361906" cy="188829"/>
            <a:chOff x="4518195" y="5833645"/>
            <a:chExt cx="1466513" cy="188829"/>
          </a:xfrm>
        </p:grpSpPr>
        <p:sp>
          <p:nvSpPr>
            <p:cNvPr id="247" name="Google Shape;247;p22"/>
            <p:cNvSpPr/>
            <p:nvPr/>
          </p:nvSpPr>
          <p:spPr>
            <a:xfrm>
              <a:off x="5248445" y="5842000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2"/>
            <p:cNvSpPr/>
            <p:nvPr/>
          </p:nvSpPr>
          <p:spPr>
            <a:xfrm>
              <a:off x="5399171" y="5865729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2"/>
            <p:cNvSpPr/>
            <p:nvPr/>
          </p:nvSpPr>
          <p:spPr>
            <a:xfrm>
              <a:off x="5569284" y="5833645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5737392" y="5871745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5861050" y="5846345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2"/>
            <p:cNvSpPr/>
            <p:nvPr/>
          </p:nvSpPr>
          <p:spPr>
            <a:xfrm>
              <a:off x="4518195" y="5856037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2"/>
            <p:cNvSpPr/>
            <p:nvPr/>
          </p:nvSpPr>
          <p:spPr>
            <a:xfrm>
              <a:off x="4657895" y="5836987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2"/>
            <p:cNvSpPr/>
            <p:nvPr/>
          </p:nvSpPr>
          <p:spPr>
            <a:xfrm>
              <a:off x="4794587" y="5898816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2"/>
            <p:cNvSpPr/>
            <p:nvPr/>
          </p:nvSpPr>
          <p:spPr>
            <a:xfrm>
              <a:off x="4962695" y="5886116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2"/>
            <p:cNvSpPr/>
            <p:nvPr/>
          </p:nvSpPr>
          <p:spPr>
            <a:xfrm>
              <a:off x="5086687" y="5836987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22"/>
          <p:cNvGrpSpPr/>
          <p:nvPr/>
        </p:nvGrpSpPr>
        <p:grpSpPr>
          <a:xfrm>
            <a:off x="8220066" y="5159638"/>
            <a:ext cx="1361906" cy="188829"/>
            <a:chOff x="4518195" y="5833645"/>
            <a:chExt cx="1466513" cy="188829"/>
          </a:xfrm>
        </p:grpSpPr>
        <p:sp>
          <p:nvSpPr>
            <p:cNvPr id="258" name="Google Shape;258;p22"/>
            <p:cNvSpPr/>
            <p:nvPr/>
          </p:nvSpPr>
          <p:spPr>
            <a:xfrm>
              <a:off x="5248445" y="5842000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5399171" y="5865729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5569284" y="5833645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5737392" y="5871745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5861050" y="5846345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4518195" y="5856037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4657895" y="5836987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4794587" y="5898816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4962695" y="5886116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2"/>
            <p:cNvSpPr/>
            <p:nvPr/>
          </p:nvSpPr>
          <p:spPr>
            <a:xfrm>
              <a:off x="5086687" y="5836987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22"/>
          <p:cNvSpPr/>
          <p:nvPr/>
        </p:nvSpPr>
        <p:spPr>
          <a:xfrm>
            <a:off x="8394771" y="4685216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</a:t>
            </a:r>
            <a:endParaRPr/>
          </a:p>
        </p:txBody>
      </p:sp>
      <p:sp>
        <p:nvSpPr>
          <p:cNvPr id="269" name="Google Shape;26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3275" y="1600201"/>
            <a:ext cx="804545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3"/>
          <p:cNvSpPr txBox="1"/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snow algae (unknown sp.) </a:t>
            </a:r>
            <a:br>
              <a:rPr lang="en-US" sz="3959"/>
            </a:br>
            <a:r>
              <a:rPr lang="en-US" sz="3959"/>
              <a:t>Bagley Lakes – Early June 2017</a:t>
            </a:r>
            <a:endParaRPr sz="3959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Dispersal Hypothesis 2: Wind</a:t>
            </a:r>
            <a:endParaRPr/>
          </a:p>
        </p:txBody>
      </p:sp>
      <p:grpSp>
        <p:nvGrpSpPr>
          <p:cNvPr id="281" name="Google Shape;281;p24"/>
          <p:cNvGrpSpPr/>
          <p:nvPr/>
        </p:nvGrpSpPr>
        <p:grpSpPr>
          <a:xfrm>
            <a:off x="838200" y="5941928"/>
            <a:ext cx="1257300" cy="763671"/>
            <a:chOff x="152400" y="5906503"/>
            <a:chExt cx="1447800" cy="763671"/>
          </a:xfrm>
        </p:grpSpPr>
        <p:sp>
          <p:nvSpPr>
            <p:cNvPr id="282" name="Google Shape;282;p24"/>
            <p:cNvSpPr/>
            <p:nvPr/>
          </p:nvSpPr>
          <p:spPr>
            <a:xfrm>
              <a:off x="152400" y="6009774"/>
              <a:ext cx="1447800" cy="660400"/>
            </a:xfrm>
            <a:prstGeom prst="rect">
              <a:avLst/>
            </a:prstGeom>
            <a:solidFill>
              <a:srgbClr val="DCE6F2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152400" y="5906503"/>
              <a:ext cx="1447800" cy="88900"/>
            </a:xfrm>
            <a:prstGeom prst="rect">
              <a:avLst/>
            </a:prstGeom>
            <a:solidFill>
              <a:srgbClr val="FF0080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24"/>
          <p:cNvSpPr/>
          <p:nvPr/>
        </p:nvSpPr>
        <p:spPr>
          <a:xfrm>
            <a:off x="1002620" y="5549022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</a:t>
            </a:r>
            <a:endParaRPr/>
          </a:p>
        </p:txBody>
      </p:sp>
      <p:grpSp>
        <p:nvGrpSpPr>
          <p:cNvPr id="285" name="Google Shape;285;p24"/>
          <p:cNvGrpSpPr/>
          <p:nvPr/>
        </p:nvGrpSpPr>
        <p:grpSpPr>
          <a:xfrm>
            <a:off x="2255229" y="5181599"/>
            <a:ext cx="1358900" cy="1524000"/>
            <a:chOff x="2654300" y="5092700"/>
            <a:chExt cx="1447800" cy="1524000"/>
          </a:xfrm>
        </p:grpSpPr>
        <p:grpSp>
          <p:nvGrpSpPr>
            <p:cNvPr id="286" name="Google Shape;286;p24"/>
            <p:cNvGrpSpPr/>
            <p:nvPr/>
          </p:nvGrpSpPr>
          <p:grpSpPr>
            <a:xfrm>
              <a:off x="2654300" y="5092700"/>
              <a:ext cx="1447800" cy="1524000"/>
              <a:chOff x="685800" y="5092700"/>
              <a:chExt cx="1447800" cy="1524000"/>
            </a:xfrm>
          </p:grpSpPr>
          <p:sp>
            <p:nvSpPr>
              <p:cNvPr id="287" name="Google Shape;287;p24"/>
              <p:cNvSpPr/>
              <p:nvPr/>
            </p:nvSpPr>
            <p:spPr>
              <a:xfrm>
                <a:off x="685800" y="5956300"/>
                <a:ext cx="1447800" cy="660400"/>
              </a:xfrm>
              <a:prstGeom prst="rect">
                <a:avLst/>
              </a:prstGeom>
              <a:solidFill>
                <a:srgbClr val="DCE6F2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24"/>
              <p:cNvSpPr/>
              <p:nvPr/>
            </p:nvSpPr>
            <p:spPr>
              <a:xfrm>
                <a:off x="685800" y="5664200"/>
                <a:ext cx="1447800" cy="2921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24"/>
              <p:cNvSpPr/>
              <p:nvPr/>
            </p:nvSpPr>
            <p:spPr>
              <a:xfrm>
                <a:off x="685800" y="5486400"/>
                <a:ext cx="1447800" cy="177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4"/>
              <p:cNvSpPr/>
              <p:nvPr/>
            </p:nvSpPr>
            <p:spPr>
              <a:xfrm>
                <a:off x="685800" y="5092700"/>
                <a:ext cx="1447800" cy="3937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1" name="Google Shape;291;p24"/>
            <p:cNvSpPr/>
            <p:nvPr/>
          </p:nvSpPr>
          <p:spPr>
            <a:xfrm>
              <a:off x="2654300" y="5867400"/>
              <a:ext cx="1447800" cy="88900"/>
            </a:xfrm>
            <a:prstGeom prst="rect">
              <a:avLst/>
            </a:prstGeom>
            <a:solidFill>
              <a:srgbClr val="BC6C87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24"/>
          <p:cNvSpPr/>
          <p:nvPr/>
        </p:nvSpPr>
        <p:spPr>
          <a:xfrm>
            <a:off x="2199401" y="4814525"/>
            <a:ext cx="13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fall/winter</a:t>
            </a:r>
            <a:endParaRPr/>
          </a:p>
        </p:txBody>
      </p:sp>
      <p:grpSp>
        <p:nvGrpSpPr>
          <p:cNvPr id="293" name="Google Shape;293;p24"/>
          <p:cNvGrpSpPr/>
          <p:nvPr/>
        </p:nvGrpSpPr>
        <p:grpSpPr>
          <a:xfrm>
            <a:off x="3758817" y="5194299"/>
            <a:ext cx="1342855" cy="1524000"/>
            <a:chOff x="4518195" y="5092700"/>
            <a:chExt cx="1466513" cy="1524000"/>
          </a:xfrm>
        </p:grpSpPr>
        <p:grpSp>
          <p:nvGrpSpPr>
            <p:cNvPr id="294" name="Google Shape;294;p24"/>
            <p:cNvGrpSpPr/>
            <p:nvPr/>
          </p:nvGrpSpPr>
          <p:grpSpPr>
            <a:xfrm>
              <a:off x="4533900" y="5092700"/>
              <a:ext cx="1447800" cy="1524000"/>
              <a:chOff x="685800" y="5092700"/>
              <a:chExt cx="1447800" cy="1524000"/>
            </a:xfrm>
          </p:grpSpPr>
          <p:sp>
            <p:nvSpPr>
              <p:cNvPr id="295" name="Google Shape;295;p24"/>
              <p:cNvSpPr/>
              <p:nvPr/>
            </p:nvSpPr>
            <p:spPr>
              <a:xfrm>
                <a:off x="685800" y="5956300"/>
                <a:ext cx="1447800" cy="660400"/>
              </a:xfrm>
              <a:prstGeom prst="rect">
                <a:avLst/>
              </a:prstGeom>
              <a:solidFill>
                <a:srgbClr val="D8E2F3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4"/>
              <p:cNvSpPr/>
              <p:nvPr/>
            </p:nvSpPr>
            <p:spPr>
              <a:xfrm>
                <a:off x="685800" y="5664200"/>
                <a:ext cx="1447800" cy="292100"/>
              </a:xfrm>
              <a:prstGeom prst="rect">
                <a:avLst/>
              </a:prstGeom>
              <a:solidFill>
                <a:srgbClr val="D8E2F3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24"/>
              <p:cNvSpPr/>
              <p:nvPr/>
            </p:nvSpPr>
            <p:spPr>
              <a:xfrm>
                <a:off x="685800" y="5486400"/>
                <a:ext cx="1447800" cy="177800"/>
              </a:xfrm>
              <a:prstGeom prst="rect">
                <a:avLst/>
              </a:prstGeom>
              <a:solidFill>
                <a:srgbClr val="D8E2F3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24"/>
              <p:cNvSpPr/>
              <p:nvPr/>
            </p:nvSpPr>
            <p:spPr>
              <a:xfrm>
                <a:off x="685800" y="5092700"/>
                <a:ext cx="1447800" cy="393700"/>
              </a:xfrm>
              <a:prstGeom prst="rect">
                <a:avLst/>
              </a:prstGeom>
              <a:solidFill>
                <a:srgbClr val="D8E2F3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" name="Google Shape;299;p24"/>
            <p:cNvGrpSpPr/>
            <p:nvPr/>
          </p:nvGrpSpPr>
          <p:grpSpPr>
            <a:xfrm>
              <a:off x="4518195" y="5833645"/>
              <a:ext cx="1466513" cy="188829"/>
              <a:chOff x="4518195" y="5833645"/>
              <a:chExt cx="1466513" cy="188829"/>
            </a:xfrm>
          </p:grpSpPr>
          <p:sp>
            <p:nvSpPr>
              <p:cNvPr id="300" name="Google Shape;300;p24"/>
              <p:cNvSpPr/>
              <p:nvPr/>
            </p:nvSpPr>
            <p:spPr>
              <a:xfrm>
                <a:off x="5248445" y="5842000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24"/>
              <p:cNvSpPr/>
              <p:nvPr/>
            </p:nvSpPr>
            <p:spPr>
              <a:xfrm>
                <a:off x="5399171" y="5865729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24"/>
              <p:cNvSpPr/>
              <p:nvPr/>
            </p:nvSpPr>
            <p:spPr>
              <a:xfrm>
                <a:off x="5569284" y="5833645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24"/>
              <p:cNvSpPr/>
              <p:nvPr/>
            </p:nvSpPr>
            <p:spPr>
              <a:xfrm>
                <a:off x="5737392" y="5871745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24"/>
              <p:cNvSpPr/>
              <p:nvPr/>
            </p:nvSpPr>
            <p:spPr>
              <a:xfrm>
                <a:off x="5861050" y="5846345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24"/>
              <p:cNvSpPr/>
              <p:nvPr/>
            </p:nvSpPr>
            <p:spPr>
              <a:xfrm>
                <a:off x="4518195" y="5856037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4"/>
              <p:cNvSpPr/>
              <p:nvPr/>
            </p:nvSpPr>
            <p:spPr>
              <a:xfrm>
                <a:off x="4657895" y="5836987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4"/>
              <p:cNvSpPr/>
              <p:nvPr/>
            </p:nvSpPr>
            <p:spPr>
              <a:xfrm>
                <a:off x="4794587" y="5898816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24"/>
              <p:cNvSpPr/>
              <p:nvPr/>
            </p:nvSpPr>
            <p:spPr>
              <a:xfrm>
                <a:off x="4962695" y="5886116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4"/>
              <p:cNvSpPr/>
              <p:nvPr/>
            </p:nvSpPr>
            <p:spPr>
              <a:xfrm>
                <a:off x="5086687" y="5836987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0" name="Google Shape;310;p24"/>
          <p:cNvSpPr/>
          <p:nvPr/>
        </p:nvSpPr>
        <p:spPr>
          <a:xfrm>
            <a:off x="3670464" y="4720075"/>
            <a:ext cx="16139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spring/summer</a:t>
            </a:r>
            <a:endParaRPr/>
          </a:p>
        </p:txBody>
      </p:sp>
      <p:grpSp>
        <p:nvGrpSpPr>
          <p:cNvPr id="311" name="Google Shape;311;p24"/>
          <p:cNvGrpSpPr/>
          <p:nvPr/>
        </p:nvGrpSpPr>
        <p:grpSpPr>
          <a:xfrm>
            <a:off x="5244190" y="5087184"/>
            <a:ext cx="1342855" cy="1618415"/>
            <a:chOff x="6210300" y="5009314"/>
            <a:chExt cx="1466513" cy="1618415"/>
          </a:xfrm>
        </p:grpSpPr>
        <p:grpSp>
          <p:nvGrpSpPr>
            <p:cNvPr id="312" name="Google Shape;312;p24"/>
            <p:cNvGrpSpPr/>
            <p:nvPr/>
          </p:nvGrpSpPr>
          <p:grpSpPr>
            <a:xfrm>
              <a:off x="6210300" y="5103729"/>
              <a:ext cx="1447800" cy="1524000"/>
              <a:chOff x="685800" y="5092700"/>
              <a:chExt cx="1447800" cy="1524000"/>
            </a:xfrm>
          </p:grpSpPr>
          <p:sp>
            <p:nvSpPr>
              <p:cNvPr id="313" name="Google Shape;313;p24"/>
              <p:cNvSpPr/>
              <p:nvPr/>
            </p:nvSpPr>
            <p:spPr>
              <a:xfrm>
                <a:off x="685800" y="5956300"/>
                <a:ext cx="1447800" cy="660400"/>
              </a:xfrm>
              <a:prstGeom prst="rect">
                <a:avLst/>
              </a:prstGeom>
              <a:solidFill>
                <a:srgbClr val="D8E2F3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4"/>
              <p:cNvSpPr/>
              <p:nvPr/>
            </p:nvSpPr>
            <p:spPr>
              <a:xfrm>
                <a:off x="685800" y="5664200"/>
                <a:ext cx="1447800" cy="292100"/>
              </a:xfrm>
              <a:prstGeom prst="rect">
                <a:avLst/>
              </a:prstGeom>
              <a:solidFill>
                <a:srgbClr val="D8E2F3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4"/>
              <p:cNvSpPr/>
              <p:nvPr/>
            </p:nvSpPr>
            <p:spPr>
              <a:xfrm>
                <a:off x="685800" y="5486400"/>
                <a:ext cx="1447800" cy="177800"/>
              </a:xfrm>
              <a:prstGeom prst="rect">
                <a:avLst/>
              </a:prstGeom>
              <a:solidFill>
                <a:srgbClr val="D8E2F3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24"/>
              <p:cNvSpPr/>
              <p:nvPr/>
            </p:nvSpPr>
            <p:spPr>
              <a:xfrm>
                <a:off x="685800" y="5092700"/>
                <a:ext cx="1447800" cy="393700"/>
              </a:xfrm>
              <a:prstGeom prst="rect">
                <a:avLst/>
              </a:prstGeom>
              <a:solidFill>
                <a:srgbClr val="D8E2F3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" name="Google Shape;317;p24"/>
            <p:cNvGrpSpPr/>
            <p:nvPr/>
          </p:nvGrpSpPr>
          <p:grpSpPr>
            <a:xfrm>
              <a:off x="6210300" y="5009314"/>
              <a:ext cx="1466513" cy="188829"/>
              <a:chOff x="4518195" y="5833645"/>
              <a:chExt cx="1466513" cy="188829"/>
            </a:xfrm>
          </p:grpSpPr>
          <p:sp>
            <p:nvSpPr>
              <p:cNvPr id="318" name="Google Shape;318;p24"/>
              <p:cNvSpPr/>
              <p:nvPr/>
            </p:nvSpPr>
            <p:spPr>
              <a:xfrm>
                <a:off x="5248445" y="5842000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24"/>
              <p:cNvSpPr/>
              <p:nvPr/>
            </p:nvSpPr>
            <p:spPr>
              <a:xfrm>
                <a:off x="5399171" y="5865729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4"/>
              <p:cNvSpPr/>
              <p:nvPr/>
            </p:nvSpPr>
            <p:spPr>
              <a:xfrm>
                <a:off x="5569284" y="5833645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4"/>
              <p:cNvSpPr/>
              <p:nvPr/>
            </p:nvSpPr>
            <p:spPr>
              <a:xfrm>
                <a:off x="5737392" y="5871745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4"/>
              <p:cNvSpPr/>
              <p:nvPr/>
            </p:nvSpPr>
            <p:spPr>
              <a:xfrm>
                <a:off x="5861050" y="5846345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4"/>
              <p:cNvSpPr/>
              <p:nvPr/>
            </p:nvSpPr>
            <p:spPr>
              <a:xfrm>
                <a:off x="4518195" y="5856037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4"/>
              <p:cNvSpPr/>
              <p:nvPr/>
            </p:nvSpPr>
            <p:spPr>
              <a:xfrm>
                <a:off x="4657895" y="5836987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4"/>
              <p:cNvSpPr/>
              <p:nvPr/>
            </p:nvSpPr>
            <p:spPr>
              <a:xfrm>
                <a:off x="4794587" y="5898816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4"/>
              <p:cNvSpPr/>
              <p:nvPr/>
            </p:nvSpPr>
            <p:spPr>
              <a:xfrm>
                <a:off x="4962695" y="5886116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4"/>
              <p:cNvSpPr/>
              <p:nvPr/>
            </p:nvSpPr>
            <p:spPr>
              <a:xfrm>
                <a:off x="5086687" y="5836987"/>
                <a:ext cx="123658" cy="1236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8" name="Google Shape;328;p24"/>
          <p:cNvGrpSpPr/>
          <p:nvPr/>
        </p:nvGrpSpPr>
        <p:grpSpPr>
          <a:xfrm>
            <a:off x="6716582" y="5201484"/>
            <a:ext cx="1342855" cy="1524000"/>
            <a:chOff x="685800" y="5092700"/>
            <a:chExt cx="1447800" cy="1524000"/>
          </a:xfrm>
        </p:grpSpPr>
        <p:sp>
          <p:nvSpPr>
            <p:cNvPr id="329" name="Google Shape;329;p24"/>
            <p:cNvSpPr/>
            <p:nvPr/>
          </p:nvSpPr>
          <p:spPr>
            <a:xfrm>
              <a:off x="685800" y="5956300"/>
              <a:ext cx="1447800" cy="660400"/>
            </a:xfrm>
            <a:prstGeom prst="rect">
              <a:avLst/>
            </a:prstGeom>
            <a:solidFill>
              <a:srgbClr val="D8E2F3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685800" y="5664200"/>
              <a:ext cx="1447800" cy="292100"/>
            </a:xfrm>
            <a:prstGeom prst="rect">
              <a:avLst/>
            </a:prstGeom>
            <a:solidFill>
              <a:srgbClr val="D8E2F3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685800" y="5486400"/>
              <a:ext cx="1447800" cy="177800"/>
            </a:xfrm>
            <a:prstGeom prst="rect">
              <a:avLst/>
            </a:prstGeom>
            <a:solidFill>
              <a:srgbClr val="D8E2F3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685800" y="5092700"/>
              <a:ext cx="1447800" cy="393700"/>
            </a:xfrm>
            <a:prstGeom prst="rect">
              <a:avLst/>
            </a:prstGeom>
            <a:solidFill>
              <a:srgbClr val="D8E2F3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24"/>
          <p:cNvGrpSpPr/>
          <p:nvPr/>
        </p:nvGrpSpPr>
        <p:grpSpPr>
          <a:xfrm>
            <a:off x="6727302" y="5072815"/>
            <a:ext cx="1361906" cy="188829"/>
            <a:chOff x="4518195" y="5833645"/>
            <a:chExt cx="1466513" cy="188829"/>
          </a:xfrm>
        </p:grpSpPr>
        <p:sp>
          <p:nvSpPr>
            <p:cNvPr id="334" name="Google Shape;334;p24"/>
            <p:cNvSpPr/>
            <p:nvPr/>
          </p:nvSpPr>
          <p:spPr>
            <a:xfrm>
              <a:off x="5248445" y="5842000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5399171" y="5865729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5569284" y="5833645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5737392" y="5871745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861050" y="5846345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4518195" y="5856037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4657895" y="5836987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4794587" y="5898816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4962695" y="5886116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86687" y="5836987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6749074" y="5169365"/>
            <a:ext cx="1361906" cy="188829"/>
            <a:chOff x="4518195" y="5833645"/>
            <a:chExt cx="1466513" cy="188829"/>
          </a:xfrm>
        </p:grpSpPr>
        <p:sp>
          <p:nvSpPr>
            <p:cNvPr id="345" name="Google Shape;345;p24"/>
            <p:cNvSpPr/>
            <p:nvPr/>
          </p:nvSpPr>
          <p:spPr>
            <a:xfrm>
              <a:off x="5248445" y="5842000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5399171" y="5865729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5569284" y="5833645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5737392" y="5871745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5861050" y="5846345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4518195" y="5856037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4657895" y="5836987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4794587" y="5898816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4962695" y="5886116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5086687" y="5836987"/>
              <a:ext cx="123658" cy="12365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24"/>
          <p:cNvGrpSpPr/>
          <p:nvPr/>
        </p:nvGrpSpPr>
        <p:grpSpPr>
          <a:xfrm>
            <a:off x="8187574" y="5191757"/>
            <a:ext cx="1342855" cy="1524000"/>
            <a:chOff x="685800" y="5092700"/>
            <a:chExt cx="1447800" cy="1524000"/>
          </a:xfrm>
        </p:grpSpPr>
        <p:sp>
          <p:nvSpPr>
            <p:cNvPr id="356" name="Google Shape;356;p24"/>
            <p:cNvSpPr/>
            <p:nvPr/>
          </p:nvSpPr>
          <p:spPr>
            <a:xfrm>
              <a:off x="685800" y="5956300"/>
              <a:ext cx="1447800" cy="660400"/>
            </a:xfrm>
            <a:prstGeom prst="rect">
              <a:avLst/>
            </a:prstGeom>
            <a:solidFill>
              <a:srgbClr val="D8E2F3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685800" y="5664200"/>
              <a:ext cx="1447800" cy="292100"/>
            </a:xfrm>
            <a:prstGeom prst="rect">
              <a:avLst/>
            </a:prstGeom>
            <a:solidFill>
              <a:srgbClr val="D8E2F3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685800" y="5486400"/>
              <a:ext cx="1447800" cy="177800"/>
            </a:xfrm>
            <a:prstGeom prst="rect">
              <a:avLst/>
            </a:prstGeom>
            <a:solidFill>
              <a:srgbClr val="D8E2F3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685800" y="5092700"/>
              <a:ext cx="1447800" cy="393700"/>
            </a:xfrm>
            <a:prstGeom prst="rect">
              <a:avLst/>
            </a:prstGeom>
            <a:solidFill>
              <a:srgbClr val="D8E2F3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24"/>
          <p:cNvGrpSpPr/>
          <p:nvPr/>
        </p:nvGrpSpPr>
        <p:grpSpPr>
          <a:xfrm>
            <a:off x="8198294" y="5063088"/>
            <a:ext cx="1361906" cy="188829"/>
            <a:chOff x="4518195" y="5833645"/>
            <a:chExt cx="1466513" cy="188829"/>
          </a:xfrm>
        </p:grpSpPr>
        <p:sp>
          <p:nvSpPr>
            <p:cNvPr id="361" name="Google Shape;361;p24"/>
            <p:cNvSpPr/>
            <p:nvPr/>
          </p:nvSpPr>
          <p:spPr>
            <a:xfrm>
              <a:off x="5248445" y="5842000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5399171" y="5865729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5569284" y="5833645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5737392" y="5871745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5861050" y="5846345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4518195" y="5856037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4657895" y="5836987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4794587" y="5898816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4962695" y="5886116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5086687" y="5836987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24"/>
          <p:cNvGrpSpPr/>
          <p:nvPr/>
        </p:nvGrpSpPr>
        <p:grpSpPr>
          <a:xfrm>
            <a:off x="8220066" y="5159638"/>
            <a:ext cx="1361906" cy="188829"/>
            <a:chOff x="4518195" y="5833645"/>
            <a:chExt cx="1466513" cy="188829"/>
          </a:xfrm>
        </p:grpSpPr>
        <p:sp>
          <p:nvSpPr>
            <p:cNvPr id="372" name="Google Shape;372;p24"/>
            <p:cNvSpPr/>
            <p:nvPr/>
          </p:nvSpPr>
          <p:spPr>
            <a:xfrm>
              <a:off x="5248445" y="5842000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5399171" y="5865729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5569284" y="5833645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5737392" y="5871745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5861050" y="5846345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4518195" y="5856037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4657895" y="5836987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4794587" y="5898816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4962695" y="5886116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5086687" y="5836987"/>
              <a:ext cx="123658" cy="123658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Google Shape;382;p24"/>
          <p:cNvSpPr/>
          <p:nvPr/>
        </p:nvSpPr>
        <p:spPr>
          <a:xfrm>
            <a:off x="8394771" y="4685216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</a:t>
            </a:r>
            <a:endParaRPr/>
          </a:p>
        </p:txBody>
      </p:sp>
      <p:sp>
        <p:nvSpPr>
          <p:cNvPr id="383" name="Google Shape;3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84" name="Google Shape;384;p24"/>
          <p:cNvGrpSpPr/>
          <p:nvPr/>
        </p:nvGrpSpPr>
        <p:grpSpPr>
          <a:xfrm>
            <a:off x="1369819" y="4449700"/>
            <a:ext cx="303731" cy="469733"/>
            <a:chOff x="652201" y="3687928"/>
            <a:chExt cx="303731" cy="469733"/>
          </a:xfrm>
        </p:grpSpPr>
        <p:sp>
          <p:nvSpPr>
            <p:cNvPr id="385" name="Google Shape;385;p24"/>
            <p:cNvSpPr/>
            <p:nvPr/>
          </p:nvSpPr>
          <p:spPr>
            <a:xfrm>
              <a:off x="690301" y="4034003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842701" y="3916528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652201" y="3805403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804601" y="3687928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89" name="Google Shape;389;p24"/>
          <p:cNvCxnSpPr/>
          <p:nvPr/>
        </p:nvCxnSpPr>
        <p:spPr>
          <a:xfrm flipH="1" rot="10800000">
            <a:off x="1440514" y="4976499"/>
            <a:ext cx="5762" cy="46139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90" name="Google Shape;390;p24"/>
          <p:cNvCxnSpPr/>
          <p:nvPr/>
        </p:nvCxnSpPr>
        <p:spPr>
          <a:xfrm flipH="1" rot="10800000">
            <a:off x="1673550" y="2894258"/>
            <a:ext cx="1444549" cy="142945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grpSp>
        <p:nvGrpSpPr>
          <p:cNvPr id="391" name="Google Shape;391;p24"/>
          <p:cNvGrpSpPr/>
          <p:nvPr/>
        </p:nvGrpSpPr>
        <p:grpSpPr>
          <a:xfrm>
            <a:off x="3400050" y="2566946"/>
            <a:ext cx="303731" cy="352258"/>
            <a:chOff x="652201" y="3687928"/>
            <a:chExt cx="303731" cy="469733"/>
          </a:xfrm>
        </p:grpSpPr>
        <p:sp>
          <p:nvSpPr>
            <p:cNvPr id="392" name="Google Shape;392;p24"/>
            <p:cNvSpPr/>
            <p:nvPr/>
          </p:nvSpPr>
          <p:spPr>
            <a:xfrm>
              <a:off x="690301" y="4034003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42701" y="3916528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652201" y="3805403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804601" y="3687928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24"/>
          <p:cNvGrpSpPr/>
          <p:nvPr/>
        </p:nvGrpSpPr>
        <p:grpSpPr>
          <a:xfrm>
            <a:off x="3753875" y="2353240"/>
            <a:ext cx="303731" cy="352258"/>
            <a:chOff x="652201" y="3687928"/>
            <a:chExt cx="303731" cy="469733"/>
          </a:xfrm>
        </p:grpSpPr>
        <p:sp>
          <p:nvSpPr>
            <p:cNvPr id="397" name="Google Shape;397;p24"/>
            <p:cNvSpPr/>
            <p:nvPr/>
          </p:nvSpPr>
          <p:spPr>
            <a:xfrm>
              <a:off x="690301" y="4034003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842701" y="3916528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652201" y="3805403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804601" y="3687928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01" name="Google Shape;401;p24"/>
          <p:cNvCxnSpPr/>
          <p:nvPr/>
        </p:nvCxnSpPr>
        <p:spPr>
          <a:xfrm flipH="1" rot="10800000">
            <a:off x="4312846" y="2535522"/>
            <a:ext cx="1662230" cy="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2" name="Google Shape;402;p24"/>
          <p:cNvCxnSpPr/>
          <p:nvPr/>
        </p:nvCxnSpPr>
        <p:spPr>
          <a:xfrm>
            <a:off x="6195051" y="2645644"/>
            <a:ext cx="440209" cy="194807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403" name="Google Shape;403;p24"/>
          <p:cNvCxnSpPr/>
          <p:nvPr/>
        </p:nvCxnSpPr>
        <p:spPr>
          <a:xfrm>
            <a:off x="6357871" y="2612766"/>
            <a:ext cx="2504003" cy="198094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404" name="Google Shape;404;p24"/>
          <p:cNvCxnSpPr/>
          <p:nvPr/>
        </p:nvCxnSpPr>
        <p:spPr>
          <a:xfrm flipH="1">
            <a:off x="4922153" y="2705499"/>
            <a:ext cx="1095320" cy="186785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grpSp>
        <p:nvGrpSpPr>
          <p:cNvPr id="405" name="Google Shape;405;p24"/>
          <p:cNvGrpSpPr/>
          <p:nvPr/>
        </p:nvGrpSpPr>
        <p:grpSpPr>
          <a:xfrm>
            <a:off x="3116954" y="2406077"/>
            <a:ext cx="303731" cy="352258"/>
            <a:chOff x="652201" y="3687928"/>
            <a:chExt cx="303731" cy="469733"/>
          </a:xfrm>
        </p:grpSpPr>
        <p:sp>
          <p:nvSpPr>
            <p:cNvPr id="406" name="Google Shape;406;p24"/>
            <p:cNvSpPr/>
            <p:nvPr/>
          </p:nvSpPr>
          <p:spPr>
            <a:xfrm>
              <a:off x="690301" y="4034003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842701" y="3916528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52201" y="3805403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804601" y="3687928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24"/>
          <p:cNvGrpSpPr/>
          <p:nvPr/>
        </p:nvGrpSpPr>
        <p:grpSpPr>
          <a:xfrm>
            <a:off x="3501029" y="2108389"/>
            <a:ext cx="303731" cy="352258"/>
            <a:chOff x="652201" y="3687928"/>
            <a:chExt cx="303731" cy="469733"/>
          </a:xfrm>
        </p:grpSpPr>
        <p:sp>
          <p:nvSpPr>
            <p:cNvPr id="411" name="Google Shape;411;p24"/>
            <p:cNvSpPr/>
            <p:nvPr/>
          </p:nvSpPr>
          <p:spPr>
            <a:xfrm>
              <a:off x="690301" y="4034003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842701" y="3916528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652201" y="3805403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804601" y="3687928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24"/>
          <p:cNvGrpSpPr/>
          <p:nvPr/>
        </p:nvGrpSpPr>
        <p:grpSpPr>
          <a:xfrm>
            <a:off x="4024767" y="2110462"/>
            <a:ext cx="303731" cy="352258"/>
            <a:chOff x="652201" y="3687928"/>
            <a:chExt cx="303731" cy="469733"/>
          </a:xfrm>
        </p:grpSpPr>
        <p:sp>
          <p:nvSpPr>
            <p:cNvPr id="416" name="Google Shape;416;p24"/>
            <p:cNvSpPr/>
            <p:nvPr/>
          </p:nvSpPr>
          <p:spPr>
            <a:xfrm>
              <a:off x="690301" y="4034003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842701" y="3916528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52201" y="3805403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804601" y="3687928"/>
              <a:ext cx="113231" cy="123658"/>
            </a:xfrm>
            <a:prstGeom prst="ellipse">
              <a:avLst/>
            </a:prstGeom>
            <a:solidFill>
              <a:srgbClr val="6624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So, the scientists at Kodner Labs asked...</a:t>
            </a:r>
            <a:endParaRPr/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“How does the pink snow get </a:t>
            </a:r>
            <a:endParaRPr sz="3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on top of the snow in the spring </a:t>
            </a:r>
            <a:endParaRPr sz="3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and summer?”</a:t>
            </a:r>
            <a:endParaRPr sz="3600"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2776" y="1825625"/>
            <a:ext cx="2868675" cy="47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 Algae: C</a:t>
            </a:r>
            <a:r>
              <a:rPr lang="en-US"/>
              <a:t>hlamydomonas nivalis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5" title="Chlamydomonas - DIC Microscop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7400" y="1825625"/>
            <a:ext cx="6366400" cy="47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 Algae: Chlamydomonas nivalis</a:t>
            </a:r>
            <a:endParaRPr/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hlamydomonas &amp; Haematococcus / Phase contrast, DIC / 1250x microscope" id="115" name="Google Shape;115;p16" title="Chlamydomonas &amp; Haematococcu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7750" y="1690825"/>
            <a:ext cx="5989853" cy="48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 Algae: Chlamydomonas nivalis</a:t>
            </a:r>
            <a:endParaRPr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The red algae under </a:t>
            </a:r>
            <a:endParaRPr sz="2400">
              <a:solidFill>
                <a:srgbClr val="6E6E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a microscope.</a:t>
            </a:r>
            <a:endParaRPr sz="2400">
              <a:solidFill>
                <a:srgbClr val="6E6E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 (Stefanie Lutz/GFZ)</a:t>
            </a:r>
            <a:endParaRPr sz="2400"/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200" y="1690825"/>
            <a:ext cx="4857750" cy="53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 Algae: Chlamydomonas nivalis</a:t>
            </a:r>
            <a:endParaRPr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higher magnification:</a:t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6475" y="1309650"/>
            <a:ext cx="4111226" cy="538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 algae can and does change between the two forms--red and green.</a:t>
            </a:r>
            <a:endParaRPr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Red algae = dormant cysts (inactive)</a:t>
            </a:r>
            <a:endParaRPr sz="3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Green algae = flagellated swimmers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Two Hypotheses: </a:t>
            </a:r>
            <a:endParaRPr/>
          </a:p>
        </p:txBody>
      </p:sp>
      <p:pic>
        <p:nvPicPr>
          <p:cNvPr descr="laural snow slope.jpg"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8"/>
            <a:ext cx="3503878" cy="26176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/>
          <p:nvPr/>
        </p:nvSpPr>
        <p:spPr>
          <a:xfrm>
            <a:off x="4018355" y="2338585"/>
            <a:ext cx="2297320" cy="207422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7-10-21 at 9.27.37 AM.png" id="146" name="Google Shape;14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7942" y="2872969"/>
            <a:ext cx="1152358" cy="110532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 rot="8089815">
            <a:off x="5900871" y="3019741"/>
            <a:ext cx="1267352" cy="126735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rgbClr val="662418"/>
            </a:solidFill>
            <a:prstDash val="solid"/>
            <a:miter lim="800000"/>
            <a:headEnd len="lg" w="lg" type="stealth"/>
            <a:tailEnd len="lg" w="lg" type="stealth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/>
          <p:nvPr/>
        </p:nvSpPr>
        <p:spPr>
          <a:xfrm flipH="1" rot="2710185">
            <a:off x="5900871" y="2485042"/>
            <a:ext cx="1267352" cy="126735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rgbClr val="662418"/>
            </a:solidFill>
            <a:prstDash val="solid"/>
            <a:miter lim="800000"/>
            <a:headEnd len="lg" w="lg" type="stealth"/>
            <a:tailEnd len="lg" w="lg" type="stealth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8000" r="20177" t="0"/>
          <a:stretch/>
        </p:blipFill>
        <p:spPr>
          <a:xfrm>
            <a:off x="3521460" y="1600201"/>
            <a:ext cx="4973808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snow algae (unknown sp.) </a:t>
            </a:r>
            <a:br>
              <a:rPr lang="en-US" sz="3959"/>
            </a:br>
            <a:r>
              <a:rPr lang="en-US" sz="3959"/>
              <a:t>Bagley Lakes – Early June 2017</a:t>
            </a:r>
            <a:endParaRPr sz="3959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